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7" r:id="rId2"/>
    <p:sldId id="281" r:id="rId3"/>
    <p:sldId id="258" r:id="rId4"/>
    <p:sldId id="259" r:id="rId5"/>
    <p:sldId id="260" r:id="rId6"/>
    <p:sldId id="267" r:id="rId7"/>
    <p:sldId id="268" r:id="rId8"/>
    <p:sldId id="277" r:id="rId9"/>
    <p:sldId id="278" r:id="rId10"/>
    <p:sldId id="279" r:id="rId11"/>
    <p:sldId id="282" r:id="rId12"/>
    <p:sldId id="269" r:id="rId13"/>
    <p:sldId id="270" r:id="rId14"/>
    <p:sldId id="271" r:id="rId15"/>
    <p:sldId id="272" r:id="rId16"/>
    <p:sldId id="283" r:id="rId17"/>
    <p:sldId id="273"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9225" autoAdjust="0"/>
  </p:normalViewPr>
  <p:slideViewPr>
    <p:cSldViewPr snapToGrid="0">
      <p:cViewPr varScale="1">
        <p:scale>
          <a:sx n="72" d="100"/>
          <a:sy n="72" d="100"/>
        </p:scale>
        <p:origin x="494" y="58"/>
      </p:cViewPr>
      <p:guideLst/>
    </p:cSldViewPr>
  </p:slideViewPr>
  <p:notesTextViewPr>
    <p:cViewPr>
      <p:scale>
        <a:sx n="3" d="2"/>
        <a:sy n="3" d="2"/>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C0B741C-4E9A-483F-81A1-8489CFA03BF9}" type="datetimeFigureOut">
              <a:rPr lang="en-US" smtClean="0"/>
              <a:t>10/11/2016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98CC3F8-0005-4BB4-9A18-0F83F85AA0B3}" type="slidenum">
              <a:rPr lang="en-US" smtClean="0"/>
              <a:t>‹#›</a:t>
            </a:fld>
            <a:endParaRPr lang="en-US"/>
          </a:p>
        </p:txBody>
      </p:sp>
    </p:spTree>
    <p:extLst>
      <p:ext uri="{BB962C8B-B14F-4D97-AF65-F5344CB8AC3E}">
        <p14:creationId xmlns:p14="http://schemas.microsoft.com/office/powerpoint/2010/main" val="324028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30119CA-339D-44A5-9DF9-5C1BF9BB9ACC}" type="datetimeFigureOut">
              <a:rPr lang="en-US" smtClean="0"/>
              <a:t>10/11/2016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50A978-6348-4C8F-A46E-5F422F7EF449}" type="slidenum">
              <a:rPr lang="en-US" smtClean="0"/>
              <a:t>‹#›</a:t>
            </a:fld>
            <a:endParaRPr lang="en-US"/>
          </a:p>
        </p:txBody>
      </p:sp>
    </p:spTree>
    <p:extLst>
      <p:ext uri="{BB962C8B-B14F-4D97-AF65-F5344CB8AC3E}">
        <p14:creationId xmlns:p14="http://schemas.microsoft.com/office/powerpoint/2010/main" val="2913102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Mindy has asked me to continue the discussion she began regarding Cayuse activity codes, which are referred to as program codes on the accounting side.</a:t>
            </a:r>
          </a:p>
          <a:p>
            <a:pPr marL="174708" indent="-174708"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a:t>
            </a:fld>
            <a:endParaRPr lang="en-US"/>
          </a:p>
        </p:txBody>
      </p:sp>
    </p:spTree>
    <p:extLst>
      <p:ext uri="{BB962C8B-B14F-4D97-AF65-F5344CB8AC3E}">
        <p14:creationId xmlns:p14="http://schemas.microsoft.com/office/powerpoint/2010/main" val="388207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Our</a:t>
            </a:r>
            <a:r>
              <a:rPr lang="en-US" baseline="0" dirty="0" smtClean="0"/>
              <a:t> C&amp;G revenue is a separate line item on the Basic Financial Statements u</a:t>
            </a:r>
            <a:r>
              <a:rPr lang="en-US" dirty="0" smtClean="0"/>
              <a:t>nder</a:t>
            </a:r>
            <a:r>
              <a:rPr lang="en-US" baseline="0" dirty="0" smtClean="0"/>
              <a:t> Operating Revenues.  As we are audited to the accuracy of our Financial Statements, it is extremely important that the original information NEXT SLIDE</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10</a:t>
            </a:fld>
            <a:endParaRPr lang="en-US"/>
          </a:p>
        </p:txBody>
      </p:sp>
    </p:spTree>
    <p:extLst>
      <p:ext uri="{BB962C8B-B14F-4D97-AF65-F5344CB8AC3E}">
        <p14:creationId xmlns:p14="http://schemas.microsoft.com/office/powerpoint/2010/main" val="2596924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Is entered correctly into Cayuse</a:t>
            </a:r>
            <a:r>
              <a:rPr lang="en-US" baseline="0" dirty="0" smtClean="0"/>
              <a:t> – this is where it all starts.</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11</a:t>
            </a:fld>
            <a:endParaRPr lang="en-US"/>
          </a:p>
        </p:txBody>
      </p:sp>
    </p:spTree>
    <p:extLst>
      <p:ext uri="{BB962C8B-B14F-4D97-AF65-F5344CB8AC3E}">
        <p14:creationId xmlns:p14="http://schemas.microsoft.com/office/powerpoint/2010/main" val="73273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You</a:t>
            </a:r>
            <a:r>
              <a:rPr lang="en-US" baseline="0" dirty="0" smtClean="0"/>
              <a:t> can get more information regarding the award through the CFDA number on cfda.gov</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12</a:t>
            </a:fld>
            <a:endParaRPr lang="en-US"/>
          </a:p>
        </p:txBody>
      </p:sp>
    </p:spTree>
    <p:extLst>
      <p:ext uri="{BB962C8B-B14F-4D97-AF65-F5344CB8AC3E}">
        <p14:creationId xmlns:p14="http://schemas.microsoft.com/office/powerpoint/2010/main" val="1501114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The objectives show us this CFDA</a:t>
            </a:r>
            <a:r>
              <a:rPr lang="en-US" baseline="0" dirty="0" smtClean="0"/>
              <a:t> is for </a:t>
            </a:r>
            <a:r>
              <a:rPr lang="en-US" dirty="0" smtClean="0"/>
              <a:t>research</a:t>
            </a:r>
          </a:p>
        </p:txBody>
      </p:sp>
      <p:sp>
        <p:nvSpPr>
          <p:cNvPr id="4" name="Slide Number Placeholder 3"/>
          <p:cNvSpPr>
            <a:spLocks noGrp="1"/>
          </p:cNvSpPr>
          <p:nvPr>
            <p:ph type="sldNum" sz="quarter" idx="10"/>
          </p:nvPr>
        </p:nvSpPr>
        <p:spPr/>
        <p:txBody>
          <a:bodyPr/>
          <a:lstStyle/>
          <a:p>
            <a:fld id="{AE3FBCA0-46C5-44EC-B7B6-3F1232CF1846}" type="slidenum">
              <a:rPr lang="en-US" smtClean="0"/>
              <a:t>13</a:t>
            </a:fld>
            <a:endParaRPr lang="en-US"/>
          </a:p>
        </p:txBody>
      </p:sp>
    </p:spTree>
    <p:extLst>
      <p:ext uri="{BB962C8B-B14F-4D97-AF65-F5344CB8AC3E}">
        <p14:creationId xmlns:p14="http://schemas.microsoft.com/office/powerpoint/2010/main" val="2557870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If you do not have a CFDA number</a:t>
            </a:r>
            <a:r>
              <a:rPr lang="en-US" baseline="0" dirty="0" smtClean="0"/>
              <a:t> or if you need clarification, </a:t>
            </a:r>
            <a:r>
              <a:rPr lang="en-US" dirty="0" smtClean="0"/>
              <a:t>you can go to</a:t>
            </a:r>
            <a:r>
              <a:rPr lang="en-US" baseline="0" dirty="0" smtClean="0"/>
              <a:t> …   Enter the award number with no spaces or characters, then click on the award ID</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14</a:t>
            </a:fld>
            <a:endParaRPr lang="en-US"/>
          </a:p>
        </p:txBody>
      </p:sp>
    </p:spTree>
    <p:extLst>
      <p:ext uri="{BB962C8B-B14F-4D97-AF65-F5344CB8AC3E}">
        <p14:creationId xmlns:p14="http://schemas.microsoft.com/office/powerpoint/2010/main" val="568852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Under</a:t>
            </a:r>
            <a:r>
              <a:rPr lang="en-US" baseline="0" dirty="0" smtClean="0"/>
              <a:t> the Project Award, you can see the CFDA# and the category (grant vs. coop vs. contract)</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15</a:t>
            </a:fld>
            <a:endParaRPr lang="en-US"/>
          </a:p>
        </p:txBody>
      </p:sp>
    </p:spTree>
    <p:extLst>
      <p:ext uri="{BB962C8B-B14F-4D97-AF65-F5344CB8AC3E}">
        <p14:creationId xmlns:p14="http://schemas.microsoft.com/office/powerpoint/2010/main" val="229636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Again, all of this ties back to the information entered</a:t>
            </a:r>
            <a:r>
              <a:rPr lang="en-US" baseline="0" dirty="0" smtClean="0"/>
              <a:t> in Cayuse</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16</a:t>
            </a:fld>
            <a:endParaRPr lang="en-US"/>
          </a:p>
        </p:txBody>
      </p:sp>
    </p:spTree>
    <p:extLst>
      <p:ext uri="{BB962C8B-B14F-4D97-AF65-F5344CB8AC3E}">
        <p14:creationId xmlns:p14="http://schemas.microsoft.com/office/powerpoint/2010/main" val="2614915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17</a:t>
            </a:fld>
            <a:endParaRPr lang="en-US"/>
          </a:p>
        </p:txBody>
      </p:sp>
    </p:spTree>
    <p:extLst>
      <p:ext uri="{BB962C8B-B14F-4D97-AF65-F5344CB8AC3E}">
        <p14:creationId xmlns:p14="http://schemas.microsoft.com/office/powerpoint/2010/main" val="421279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Everything</a:t>
            </a:r>
            <a:r>
              <a:rPr lang="en-US" baseline="0" dirty="0" smtClean="0"/>
              <a:t> you enter into Cayuse, including the type of program and the CFDA number, is relevant to the Banner setup.  The information you’ve provided, along with that entered by OSP, flows from OSP to C&amp;G Accounting on a sheet we refer to as the Transmittal page.</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2</a:t>
            </a:fld>
            <a:endParaRPr lang="en-US"/>
          </a:p>
        </p:txBody>
      </p:sp>
    </p:spTree>
    <p:extLst>
      <p:ext uri="{BB962C8B-B14F-4D97-AF65-F5344CB8AC3E}">
        <p14:creationId xmlns:p14="http://schemas.microsoft.com/office/powerpoint/2010/main" val="231117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Most of you have seen these</a:t>
            </a:r>
            <a:r>
              <a:rPr lang="en-US" baseline="0" dirty="0" smtClean="0"/>
              <a:t> and maybe wondered what it was used for. </a:t>
            </a:r>
            <a:r>
              <a:rPr lang="en-US" dirty="0" smtClean="0"/>
              <a:t>[Click to zoom]</a:t>
            </a:r>
          </a:p>
        </p:txBody>
      </p:sp>
      <p:sp>
        <p:nvSpPr>
          <p:cNvPr id="4" name="Slide Number Placeholder 3"/>
          <p:cNvSpPr>
            <a:spLocks noGrp="1"/>
          </p:cNvSpPr>
          <p:nvPr>
            <p:ph type="sldNum" sz="quarter" idx="10"/>
          </p:nvPr>
        </p:nvSpPr>
        <p:spPr/>
        <p:txBody>
          <a:bodyPr/>
          <a:lstStyle/>
          <a:p>
            <a:fld id="{AE3FBCA0-46C5-44EC-B7B6-3F1232CF1846}" type="slidenum">
              <a:rPr lang="en-US" smtClean="0"/>
              <a:t>3</a:t>
            </a:fld>
            <a:endParaRPr lang="en-US"/>
          </a:p>
        </p:txBody>
      </p:sp>
    </p:spTree>
    <p:extLst>
      <p:ext uri="{BB962C8B-B14F-4D97-AF65-F5344CB8AC3E}">
        <p14:creationId xmlns:p14="http://schemas.microsoft.com/office/powerpoint/2010/main" val="318103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We organize</a:t>
            </a:r>
            <a:r>
              <a:rPr lang="en-US" baseline="0" dirty="0" smtClean="0"/>
              <a:t> the relevant information from the Transmittal onto an internal document C&amp;G Accounting completes prior to entering it into Banner.</a:t>
            </a:r>
          </a:p>
          <a:p>
            <a:pPr marL="174708" indent="-174708" defTabSz="931774">
              <a:buFont typeface="Arial" panose="020B0604020202020204" pitchFamily="34" charset="0"/>
              <a:buChar char="•"/>
              <a:defRPr/>
            </a:pPr>
            <a:r>
              <a:rPr lang="en-US" baseline="0" dirty="0" smtClean="0"/>
              <a:t>(Click to zoom)</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4</a:t>
            </a:fld>
            <a:endParaRPr lang="en-US"/>
          </a:p>
        </p:txBody>
      </p:sp>
    </p:spTree>
    <p:extLst>
      <p:ext uri="{BB962C8B-B14F-4D97-AF65-F5344CB8AC3E}">
        <p14:creationId xmlns:p14="http://schemas.microsoft.com/office/powerpoint/2010/main" val="3366785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aseline="0" dirty="0" smtClean="0"/>
              <a:t>Most of you are probably familiar with the Banner screen FRAGRNT.</a:t>
            </a:r>
          </a:p>
          <a:p>
            <a:pPr marL="174708" indent="-174708" defTabSz="931774">
              <a:buFont typeface="Arial" panose="020B0604020202020204" pitchFamily="34" charset="0"/>
              <a:buChar char="•"/>
              <a:defRPr/>
            </a:pPr>
            <a:r>
              <a:rPr lang="en-US" baseline="0" dirty="0" smtClean="0"/>
              <a:t>(Click to zoom)</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5</a:t>
            </a:fld>
            <a:endParaRPr lang="en-US"/>
          </a:p>
        </p:txBody>
      </p:sp>
    </p:spTree>
    <p:extLst>
      <p:ext uri="{BB962C8B-B14F-4D97-AF65-F5344CB8AC3E}">
        <p14:creationId xmlns:p14="http://schemas.microsoft.com/office/powerpoint/2010/main" val="4065454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The different categorization options</a:t>
            </a:r>
            <a:r>
              <a:rPr lang="en-US" baseline="0" dirty="0" smtClean="0"/>
              <a:t> in Banner</a:t>
            </a:r>
            <a:r>
              <a:rPr lang="en-US" dirty="0" smtClean="0"/>
              <a:t> …..</a:t>
            </a:r>
          </a:p>
        </p:txBody>
      </p:sp>
      <p:sp>
        <p:nvSpPr>
          <p:cNvPr id="4" name="Slide Number Placeholder 3"/>
          <p:cNvSpPr>
            <a:spLocks noGrp="1"/>
          </p:cNvSpPr>
          <p:nvPr>
            <p:ph type="sldNum" sz="quarter" idx="10"/>
          </p:nvPr>
        </p:nvSpPr>
        <p:spPr/>
        <p:txBody>
          <a:bodyPr/>
          <a:lstStyle/>
          <a:p>
            <a:fld id="{AE3FBCA0-46C5-44EC-B7B6-3F1232CF1846}" type="slidenum">
              <a:rPr lang="en-US" smtClean="0"/>
              <a:t>6</a:t>
            </a:fld>
            <a:endParaRPr lang="en-US"/>
          </a:p>
        </p:txBody>
      </p:sp>
    </p:spTree>
    <p:extLst>
      <p:ext uri="{BB962C8B-B14F-4D97-AF65-F5344CB8AC3E}">
        <p14:creationId xmlns:p14="http://schemas.microsoft.com/office/powerpoint/2010/main" val="195758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Accurate</a:t>
            </a:r>
            <a:r>
              <a:rPr lang="en-US" baseline="0" dirty="0" smtClean="0"/>
              <a:t> presentation of </a:t>
            </a:r>
            <a:r>
              <a:rPr lang="en-US" dirty="0" smtClean="0"/>
              <a:t>our Audit reports</a:t>
            </a:r>
            <a:r>
              <a:rPr lang="en-US" baseline="0" dirty="0" smtClean="0"/>
              <a:t> is the real re</a:t>
            </a:r>
            <a:r>
              <a:rPr lang="en-US" dirty="0" smtClean="0"/>
              <a:t>ason for the focus on correct entries.</a:t>
            </a:r>
          </a:p>
        </p:txBody>
      </p:sp>
      <p:sp>
        <p:nvSpPr>
          <p:cNvPr id="4" name="Slide Number Placeholder 3"/>
          <p:cNvSpPr>
            <a:spLocks noGrp="1"/>
          </p:cNvSpPr>
          <p:nvPr>
            <p:ph type="sldNum" sz="quarter" idx="10"/>
          </p:nvPr>
        </p:nvSpPr>
        <p:spPr/>
        <p:txBody>
          <a:bodyPr/>
          <a:lstStyle/>
          <a:p>
            <a:fld id="{AE3FBCA0-46C5-44EC-B7B6-3F1232CF1846}" type="slidenum">
              <a:rPr lang="en-US" smtClean="0"/>
              <a:t>7</a:t>
            </a:fld>
            <a:endParaRPr lang="en-US"/>
          </a:p>
        </p:txBody>
      </p:sp>
    </p:spTree>
    <p:extLst>
      <p:ext uri="{BB962C8B-B14F-4D97-AF65-F5344CB8AC3E}">
        <p14:creationId xmlns:p14="http://schemas.microsoft.com/office/powerpoint/2010/main" val="244054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Under Schedule</a:t>
            </a:r>
            <a:r>
              <a:rPr lang="en-US" baseline="0" dirty="0" smtClean="0"/>
              <a:t> 12, Schedule of Expenditures of Federal Awards (SEFA) w</a:t>
            </a:r>
            <a:r>
              <a:rPr lang="en-US" dirty="0" smtClean="0"/>
              <a:t>e must list </a:t>
            </a:r>
            <a:r>
              <a:rPr lang="en-US" baseline="0" dirty="0" smtClean="0"/>
              <a:t>all Federal awards rolled up by CFDA number.  NEXT SLIDE</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8</a:t>
            </a:fld>
            <a:endParaRPr lang="en-US"/>
          </a:p>
        </p:txBody>
      </p:sp>
    </p:spTree>
    <p:extLst>
      <p:ext uri="{BB962C8B-B14F-4D97-AF65-F5344CB8AC3E}">
        <p14:creationId xmlns:p14="http://schemas.microsoft.com/office/powerpoint/2010/main" val="3338090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aseline="0" dirty="0" smtClean="0"/>
              <a:t>We reconcile from the federal expenditures to Federal revenue.  </a:t>
            </a:r>
            <a:endParaRPr lang="en-US" dirty="0" smtClean="0"/>
          </a:p>
        </p:txBody>
      </p:sp>
      <p:sp>
        <p:nvSpPr>
          <p:cNvPr id="4" name="Slide Number Placeholder 3"/>
          <p:cNvSpPr>
            <a:spLocks noGrp="1"/>
          </p:cNvSpPr>
          <p:nvPr>
            <p:ph type="sldNum" sz="quarter" idx="10"/>
          </p:nvPr>
        </p:nvSpPr>
        <p:spPr/>
        <p:txBody>
          <a:bodyPr/>
          <a:lstStyle/>
          <a:p>
            <a:fld id="{AE3FBCA0-46C5-44EC-B7B6-3F1232CF1846}" type="slidenum">
              <a:rPr lang="en-US" smtClean="0"/>
              <a:t>9</a:t>
            </a:fld>
            <a:endParaRPr lang="en-US"/>
          </a:p>
        </p:txBody>
      </p:sp>
    </p:spTree>
    <p:extLst>
      <p:ext uri="{BB962C8B-B14F-4D97-AF65-F5344CB8AC3E}">
        <p14:creationId xmlns:p14="http://schemas.microsoft.com/office/powerpoint/2010/main" val="421961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8527D6-005E-4429-B78D-9541F2C0CC49}"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66032736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27D6-005E-4429-B78D-9541F2C0CC49}"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296129684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27D6-005E-4429-B78D-9541F2C0CC49}"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324428016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8527D6-005E-4429-B78D-9541F2C0CC49}"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3325037615"/>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527D6-005E-4429-B78D-9541F2C0CC49}"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410324421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8527D6-005E-4429-B78D-9541F2C0CC49}"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3971490467"/>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8527D6-005E-4429-B78D-9541F2C0CC49}"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135105335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8527D6-005E-4429-B78D-9541F2C0CC49}"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373679188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8527D6-005E-4429-B78D-9541F2C0CC49}"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3238493709"/>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527D6-005E-4429-B78D-9541F2C0CC49}"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2155530058"/>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8527D6-005E-4429-B78D-9541F2C0CC49}"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B8DE9-4F40-43F1-87E7-C4D3CF8B4218}" type="slidenum">
              <a:rPr lang="en-US" smtClean="0"/>
              <a:t>‹#›</a:t>
            </a:fld>
            <a:endParaRPr lang="en-US"/>
          </a:p>
        </p:txBody>
      </p:sp>
    </p:spTree>
    <p:extLst>
      <p:ext uri="{BB962C8B-B14F-4D97-AF65-F5344CB8AC3E}">
        <p14:creationId xmlns:p14="http://schemas.microsoft.com/office/powerpoint/2010/main" val="59160981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8527D6-005E-4429-B78D-9541F2C0CC49}" type="datetimeFigureOut">
              <a:rPr lang="en-US" smtClean="0"/>
              <a:t>10/11/2016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B8DE9-4F40-43F1-87E7-C4D3CF8B4218}" type="slidenum">
              <a:rPr lang="en-US" smtClean="0"/>
              <a:t>‹#›</a:t>
            </a:fld>
            <a:endParaRPr lang="en-US"/>
          </a:p>
        </p:txBody>
      </p:sp>
    </p:spTree>
    <p:extLst>
      <p:ext uri="{BB962C8B-B14F-4D97-AF65-F5344CB8AC3E}">
        <p14:creationId xmlns:p14="http://schemas.microsoft.com/office/powerpoint/2010/main" val="352690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a:xfrm>
            <a:off x="1584578" y="1643154"/>
            <a:ext cx="9144000" cy="4966204"/>
          </a:xfrm>
        </p:spPr>
        <p:txBody>
          <a:bodyPr>
            <a:normAutofit fontScale="90000"/>
          </a:bodyPr>
          <a:lstStyle/>
          <a:p>
            <a:r>
              <a:rPr lang="en-US" dirty="0" smtClean="0">
                <a:latin typeface="Aharoni" panose="02010803020104030203" pitchFamily="2" charset="-79"/>
                <a:cs typeface="Aharoni" panose="02010803020104030203" pitchFamily="2" charset="-79"/>
              </a:rPr>
              <a:t>RAN Meeting</a:t>
            </a:r>
            <a:br>
              <a:rPr lang="en-US" dirty="0" smtClean="0">
                <a:latin typeface="Aharoni" panose="02010803020104030203" pitchFamily="2" charset="-79"/>
                <a:cs typeface="Aharoni" panose="02010803020104030203" pitchFamily="2" charset="-79"/>
              </a:rPr>
            </a:br>
            <a:r>
              <a:rPr lang="en-US" sz="4800" dirty="0" smtClean="0">
                <a:latin typeface="Aharoni" panose="02010803020104030203" pitchFamily="2" charset="-79"/>
                <a:cs typeface="Aharoni" panose="02010803020104030203" pitchFamily="2" charset="-79"/>
              </a:rPr>
              <a:t>October</a:t>
            </a:r>
            <a:r>
              <a:rPr lang="en-US" dirty="0" smtClean="0">
                <a:latin typeface="Aharoni" panose="02010803020104030203" pitchFamily="2" charset="-79"/>
                <a:cs typeface="Aharoni" panose="02010803020104030203" pitchFamily="2" charset="-79"/>
              </a:rPr>
              <a:t> 11, 2016</a:t>
            </a:r>
            <a:br>
              <a:rPr lang="en-US" dirty="0" smtClean="0">
                <a:latin typeface="Aharoni" panose="02010803020104030203" pitchFamily="2" charset="-79"/>
                <a:cs typeface="Aharoni" panose="02010803020104030203" pitchFamily="2" charset="-79"/>
              </a:rPr>
            </a:br>
            <a:r>
              <a:rPr lang="en-US" dirty="0">
                <a:latin typeface="Aharoni" panose="02010803020104030203" pitchFamily="2" charset="-79"/>
                <a:cs typeface="Aharoni" panose="02010803020104030203" pitchFamily="2" charset="-79"/>
              </a:rPr>
              <a:t/>
            </a:r>
            <a:br>
              <a:rPr lang="en-US" dirty="0">
                <a:latin typeface="Aharoni" panose="02010803020104030203" pitchFamily="2" charset="-79"/>
                <a:cs typeface="Aharoni" panose="02010803020104030203" pitchFamily="2" charset="-79"/>
              </a:rPr>
            </a:br>
            <a:r>
              <a:rPr lang="en-US" sz="3600" i="1" dirty="0" smtClean="0">
                <a:latin typeface="Aharoni" panose="02010803020104030203" pitchFamily="2" charset="-79"/>
                <a:cs typeface="Aharoni" panose="02010803020104030203" pitchFamily="2" charset="-79"/>
              </a:rPr>
              <a:t>The Importance of Choosing the</a:t>
            </a:r>
            <a:br>
              <a:rPr lang="en-US" sz="3600" i="1" dirty="0" smtClean="0">
                <a:latin typeface="Aharoni" panose="02010803020104030203" pitchFamily="2" charset="-79"/>
                <a:cs typeface="Aharoni" panose="02010803020104030203" pitchFamily="2" charset="-79"/>
              </a:rPr>
            </a:br>
            <a:r>
              <a:rPr lang="en-US" sz="3600" i="1" dirty="0" smtClean="0">
                <a:latin typeface="Aharoni" panose="02010803020104030203" pitchFamily="2" charset="-79"/>
                <a:cs typeface="Aharoni" panose="02010803020104030203" pitchFamily="2" charset="-79"/>
              </a:rPr>
              <a:t> Correct </a:t>
            </a:r>
            <a:r>
              <a:rPr lang="en-US" sz="3600" i="1" smtClean="0">
                <a:latin typeface="Aharoni" panose="02010803020104030203" pitchFamily="2" charset="-79"/>
                <a:cs typeface="Aharoni" panose="02010803020104030203" pitchFamily="2" charset="-79"/>
              </a:rPr>
              <a:t>Program/CFDA</a:t>
            </a:r>
            <a:r>
              <a:rPr lang="en-US" sz="3600" i="1" smtClean="0">
                <a:latin typeface="Aharoni" panose="02010803020104030203" pitchFamily="2" charset="-79"/>
                <a:cs typeface="Aharoni" panose="02010803020104030203" pitchFamily="2" charset="-79"/>
              </a:rPr>
              <a:t>#</a:t>
            </a:r>
            <a:br>
              <a:rPr lang="en-US" sz="3600" i="1" smtClean="0">
                <a:latin typeface="Aharoni" panose="02010803020104030203" pitchFamily="2" charset="-79"/>
                <a:cs typeface="Aharoni" panose="02010803020104030203" pitchFamily="2" charset="-79"/>
              </a:rPr>
            </a:br>
            <a:r>
              <a:rPr lang="en-US" dirty="0" smtClean="0">
                <a:latin typeface="Aharoni" panose="02010803020104030203" pitchFamily="2" charset="-79"/>
                <a:cs typeface="Aharoni" panose="02010803020104030203" pitchFamily="2" charset="-79"/>
              </a:rPr>
              <a:t/>
            </a:r>
            <a:br>
              <a:rPr lang="en-US" dirty="0" smtClean="0">
                <a:latin typeface="Aharoni" panose="02010803020104030203" pitchFamily="2" charset="-79"/>
                <a:cs typeface="Aharoni" panose="02010803020104030203" pitchFamily="2" charset="-79"/>
              </a:rPr>
            </a:br>
            <a:r>
              <a:rPr lang="en-US" sz="2000" dirty="0" smtClean="0">
                <a:latin typeface="Aharoni" panose="02010803020104030203" pitchFamily="2" charset="-79"/>
                <a:cs typeface="Aharoni" panose="02010803020104030203" pitchFamily="2" charset="-79"/>
              </a:rPr>
              <a:t>By Teresa Hammitt and </a:t>
            </a:r>
            <a:r>
              <a:rPr lang="en-US" sz="2000" smtClean="0">
                <a:latin typeface="Aharoni" panose="02010803020104030203" pitchFamily="2" charset="-79"/>
                <a:cs typeface="Aharoni" panose="02010803020104030203" pitchFamily="2" charset="-79"/>
              </a:rPr>
              <a:t>Deb Selke</a:t>
            </a:r>
            <a:r>
              <a:rPr lang="en-US" dirty="0" smtClean="0">
                <a:latin typeface="Aharoni" panose="02010803020104030203" pitchFamily="2" charset="-79"/>
                <a:cs typeface="Aharoni" panose="02010803020104030203" pitchFamily="2" charset="-79"/>
              </a:rPr>
              <a:t/>
            </a:r>
            <a:br>
              <a:rPr lang="en-US" dirty="0" smtClean="0">
                <a:latin typeface="Aharoni" panose="02010803020104030203" pitchFamily="2" charset="-79"/>
                <a:cs typeface="Aharoni" panose="02010803020104030203" pitchFamily="2" charset="-79"/>
              </a:rPr>
            </a:br>
            <a:endParaRPr lang="en-US"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0684837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78540" y="903249"/>
            <a:ext cx="11635465" cy="5954751"/>
          </a:xfrm>
          <a:prstGeom prst="rect">
            <a:avLst/>
          </a:prstGeom>
        </p:spPr>
      </p:pic>
    </p:spTree>
    <p:extLst>
      <p:ext uri="{BB962C8B-B14F-4D97-AF65-F5344CB8AC3E}">
        <p14:creationId xmlns:p14="http://schemas.microsoft.com/office/powerpoint/2010/main" val="1163670604"/>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75856" y="1022732"/>
            <a:ext cx="10746364" cy="5835268"/>
          </a:xfrm>
          <a:prstGeom prst="rect">
            <a:avLst/>
          </a:prstGeom>
        </p:spPr>
      </p:pic>
    </p:spTree>
    <p:extLst>
      <p:ext uri="{BB962C8B-B14F-4D97-AF65-F5344CB8AC3E}">
        <p14:creationId xmlns:p14="http://schemas.microsoft.com/office/powerpoint/2010/main" val="104924883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645157" y="847829"/>
            <a:ext cx="4401333" cy="584775"/>
          </a:xfrm>
          <a:prstGeom prst="rect">
            <a:avLst/>
          </a:prstGeom>
        </p:spPr>
        <p:txBody>
          <a:bodyPr wrap="none">
            <a:spAutoFit/>
          </a:bodyPr>
          <a:lstStyle/>
          <a:p>
            <a:r>
              <a:rPr lang="en-US" sz="3200" b="1" dirty="0" smtClean="0">
                <a:latin typeface="Arial" panose="020B0604020202020204" pitchFamily="34" charset="0"/>
                <a:cs typeface="Arial" panose="020B0604020202020204" pitchFamily="34" charset="0"/>
              </a:rPr>
              <a:t>https://www.cfda.gov/</a:t>
            </a:r>
            <a:endParaRPr lang="en-US" sz="3200" b="1" dirty="0">
              <a:latin typeface="Arial" panose="020B0604020202020204" pitchFamily="34" charset="0"/>
              <a:cs typeface="Arial" panose="020B0604020202020204" pitchFamily="34" charset="0"/>
            </a:endParaRPr>
          </a:p>
        </p:txBody>
      </p:sp>
      <p:grpSp>
        <p:nvGrpSpPr>
          <p:cNvPr id="6" name="Group 5"/>
          <p:cNvGrpSpPr/>
          <p:nvPr/>
        </p:nvGrpSpPr>
        <p:grpSpPr>
          <a:xfrm>
            <a:off x="955964" y="1488024"/>
            <a:ext cx="10210800" cy="5369976"/>
            <a:chOff x="2247428" y="2079480"/>
            <a:chExt cx="7667625" cy="4029075"/>
          </a:xfrm>
        </p:grpSpPr>
        <p:pic>
          <p:nvPicPr>
            <p:cNvPr id="3" name="Picture 2"/>
            <p:cNvPicPr>
              <a:picLocks noChangeAspect="1"/>
            </p:cNvPicPr>
            <p:nvPr/>
          </p:nvPicPr>
          <p:blipFill>
            <a:blip r:embed="rId4"/>
            <a:stretch>
              <a:fillRect/>
            </a:stretch>
          </p:blipFill>
          <p:spPr>
            <a:xfrm>
              <a:off x="2247428" y="2079480"/>
              <a:ext cx="7667625" cy="4029075"/>
            </a:xfrm>
            <a:prstGeom prst="rect">
              <a:avLst/>
            </a:prstGeom>
          </p:spPr>
        </p:pic>
        <p:sp>
          <p:nvSpPr>
            <p:cNvPr id="5" name="Rounded Rectangle 4"/>
            <p:cNvSpPr/>
            <p:nvPr/>
          </p:nvSpPr>
          <p:spPr>
            <a:xfrm>
              <a:off x="7148945" y="4094017"/>
              <a:ext cx="2766108" cy="129540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675953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757053" y="999638"/>
            <a:ext cx="6431107" cy="5858362"/>
          </a:xfrm>
          <a:prstGeom prst="rect">
            <a:avLst/>
          </a:prstGeom>
        </p:spPr>
      </p:pic>
      <p:pic>
        <p:nvPicPr>
          <p:cNvPr id="3" name="Picture 2"/>
          <p:cNvPicPr>
            <a:picLocks noChangeAspect="1"/>
          </p:cNvPicPr>
          <p:nvPr/>
        </p:nvPicPr>
        <p:blipFill>
          <a:blip r:embed="rId5"/>
          <a:stretch>
            <a:fillRect/>
          </a:stretch>
        </p:blipFill>
        <p:spPr>
          <a:xfrm>
            <a:off x="452656" y="3401290"/>
            <a:ext cx="10269463" cy="1738745"/>
          </a:xfrm>
          <a:prstGeom prst="rect">
            <a:avLst/>
          </a:prstGeom>
        </p:spPr>
      </p:pic>
    </p:spTree>
    <p:extLst>
      <p:ext uri="{BB962C8B-B14F-4D97-AF65-F5344CB8AC3E}">
        <p14:creationId xmlns:p14="http://schemas.microsoft.com/office/powerpoint/2010/main" val="1526884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366280" y="847829"/>
            <a:ext cx="4720331" cy="584775"/>
          </a:xfrm>
          <a:prstGeom prst="rect">
            <a:avLst/>
          </a:prstGeom>
        </p:spPr>
        <p:txBody>
          <a:bodyPr wrap="none">
            <a:spAutoFit/>
          </a:bodyPr>
          <a:lstStyle/>
          <a:p>
            <a:r>
              <a:rPr lang="en-US" sz="3200" b="1" dirty="0" smtClean="0">
                <a:latin typeface="Arial" panose="020B0604020202020204" pitchFamily="34" charset="0"/>
                <a:cs typeface="Arial" panose="020B0604020202020204" pitchFamily="34" charset="0"/>
              </a:rPr>
              <a:t>www.usaspending.gov/</a:t>
            </a:r>
            <a:endParaRPr lang="en-US" sz="3200" b="1" dirty="0">
              <a:latin typeface="Arial" panose="020B0604020202020204" pitchFamily="34" charset="0"/>
              <a:cs typeface="Arial" panose="020B0604020202020204" pitchFamily="34" charset="0"/>
            </a:endParaRPr>
          </a:p>
        </p:txBody>
      </p:sp>
      <p:grpSp>
        <p:nvGrpSpPr>
          <p:cNvPr id="8" name="Group 7"/>
          <p:cNvGrpSpPr/>
          <p:nvPr/>
        </p:nvGrpSpPr>
        <p:grpSpPr>
          <a:xfrm>
            <a:off x="318654" y="1564618"/>
            <a:ext cx="11483259" cy="1220145"/>
            <a:chOff x="318654" y="1564618"/>
            <a:chExt cx="11483259" cy="1220145"/>
          </a:xfrm>
        </p:grpSpPr>
        <p:pic>
          <p:nvPicPr>
            <p:cNvPr id="3" name="Picture 2"/>
            <p:cNvPicPr>
              <a:picLocks noChangeAspect="1"/>
            </p:cNvPicPr>
            <p:nvPr/>
          </p:nvPicPr>
          <p:blipFill>
            <a:blip r:embed="rId4"/>
            <a:stretch>
              <a:fillRect/>
            </a:stretch>
          </p:blipFill>
          <p:spPr>
            <a:xfrm>
              <a:off x="318654" y="1564618"/>
              <a:ext cx="11483259" cy="1220145"/>
            </a:xfrm>
            <a:prstGeom prst="rect">
              <a:avLst/>
            </a:prstGeom>
          </p:spPr>
        </p:pic>
        <p:sp>
          <p:nvSpPr>
            <p:cNvPr id="5" name="Rounded Rectangle 4"/>
            <p:cNvSpPr/>
            <p:nvPr/>
          </p:nvSpPr>
          <p:spPr>
            <a:xfrm>
              <a:off x="9227127" y="1564618"/>
              <a:ext cx="2574786" cy="106774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79282" y="3630757"/>
            <a:ext cx="11162001" cy="2018418"/>
            <a:chOff x="479282" y="3630757"/>
            <a:chExt cx="11162001" cy="2018418"/>
          </a:xfrm>
        </p:grpSpPr>
        <p:pic>
          <p:nvPicPr>
            <p:cNvPr id="4" name="Picture 3"/>
            <p:cNvPicPr>
              <a:picLocks noChangeAspect="1"/>
            </p:cNvPicPr>
            <p:nvPr/>
          </p:nvPicPr>
          <p:blipFill>
            <a:blip r:embed="rId5"/>
            <a:stretch>
              <a:fillRect/>
            </a:stretch>
          </p:blipFill>
          <p:spPr>
            <a:xfrm>
              <a:off x="479282" y="3630757"/>
              <a:ext cx="11162001" cy="2018418"/>
            </a:xfrm>
            <a:prstGeom prst="rect">
              <a:avLst/>
            </a:prstGeom>
          </p:spPr>
        </p:pic>
        <p:sp>
          <p:nvSpPr>
            <p:cNvPr id="7" name="Rounded Rectangle 6"/>
            <p:cNvSpPr/>
            <p:nvPr/>
          </p:nvSpPr>
          <p:spPr>
            <a:xfrm>
              <a:off x="3393990" y="4364183"/>
              <a:ext cx="1302702" cy="77585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67046938"/>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1662445" y="983238"/>
            <a:ext cx="8698597" cy="5874762"/>
            <a:chOff x="1662445" y="983238"/>
            <a:chExt cx="8698597" cy="5874762"/>
          </a:xfrm>
        </p:grpSpPr>
        <p:pic>
          <p:nvPicPr>
            <p:cNvPr id="2" name="Picture 1"/>
            <p:cNvPicPr>
              <a:picLocks noChangeAspect="1"/>
            </p:cNvPicPr>
            <p:nvPr/>
          </p:nvPicPr>
          <p:blipFill>
            <a:blip r:embed="rId4"/>
            <a:stretch>
              <a:fillRect/>
            </a:stretch>
          </p:blipFill>
          <p:spPr>
            <a:xfrm>
              <a:off x="1662445" y="983238"/>
              <a:ext cx="8698597" cy="5874762"/>
            </a:xfrm>
            <a:prstGeom prst="rect">
              <a:avLst/>
            </a:prstGeom>
          </p:spPr>
        </p:pic>
        <p:sp>
          <p:nvSpPr>
            <p:cNvPr id="4" name="Rounded Rectangle 3"/>
            <p:cNvSpPr/>
            <p:nvPr/>
          </p:nvSpPr>
          <p:spPr>
            <a:xfrm>
              <a:off x="6011743" y="4031673"/>
              <a:ext cx="1137202" cy="3463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011743" y="3158836"/>
              <a:ext cx="1137202" cy="34636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19861935"/>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75856" y="1022732"/>
            <a:ext cx="10746364" cy="5835268"/>
          </a:xfrm>
          <a:prstGeom prst="rect">
            <a:avLst/>
          </a:prstGeom>
        </p:spPr>
      </p:pic>
    </p:spTree>
    <p:extLst>
      <p:ext uri="{BB962C8B-B14F-4D97-AF65-F5344CB8AC3E}">
        <p14:creationId xmlns:p14="http://schemas.microsoft.com/office/powerpoint/2010/main" val="3789600003"/>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0830"/>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775856" y="1022732"/>
            <a:ext cx="10746364" cy="5835268"/>
          </a:xfrm>
          <a:prstGeom prst="rect">
            <a:avLst/>
          </a:prstGeom>
        </p:spPr>
      </p:pic>
    </p:spTree>
    <p:extLst>
      <p:ext uri="{BB962C8B-B14F-4D97-AF65-F5344CB8AC3E}">
        <p14:creationId xmlns:p14="http://schemas.microsoft.com/office/powerpoint/2010/main" val="3376086140"/>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3037867" y="1238250"/>
            <a:ext cx="5610225" cy="5619750"/>
          </a:xfrm>
          <a:prstGeom prst="rect">
            <a:avLst/>
          </a:prstGeom>
        </p:spPr>
      </p:pic>
      <p:grpSp>
        <p:nvGrpSpPr>
          <p:cNvPr id="8" name="Group 7"/>
          <p:cNvGrpSpPr/>
          <p:nvPr/>
        </p:nvGrpSpPr>
        <p:grpSpPr>
          <a:xfrm>
            <a:off x="1731032" y="1412421"/>
            <a:ext cx="8514240" cy="5002893"/>
            <a:chOff x="1731032" y="1412421"/>
            <a:chExt cx="8514240" cy="5002893"/>
          </a:xfrm>
        </p:grpSpPr>
        <p:pic>
          <p:nvPicPr>
            <p:cNvPr id="5" name="Picture 4"/>
            <p:cNvPicPr>
              <a:picLocks noChangeAspect="1"/>
            </p:cNvPicPr>
            <p:nvPr/>
          </p:nvPicPr>
          <p:blipFill>
            <a:blip r:embed="rId5"/>
            <a:stretch>
              <a:fillRect/>
            </a:stretch>
          </p:blipFill>
          <p:spPr>
            <a:xfrm>
              <a:off x="1731032" y="1412421"/>
              <a:ext cx="8514240" cy="5002893"/>
            </a:xfrm>
            <a:prstGeom prst="rect">
              <a:avLst/>
            </a:prstGeom>
          </p:spPr>
        </p:pic>
        <p:sp>
          <p:nvSpPr>
            <p:cNvPr id="7" name="Oval 6"/>
            <p:cNvSpPr/>
            <p:nvPr/>
          </p:nvSpPr>
          <p:spPr>
            <a:xfrm>
              <a:off x="6400800" y="3149597"/>
              <a:ext cx="3149600" cy="1349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947328" y="4582883"/>
              <a:ext cx="1871436" cy="13498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32520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l="5503"/>
          <a:stretch/>
        </p:blipFill>
        <p:spPr>
          <a:xfrm>
            <a:off x="3879052" y="903249"/>
            <a:ext cx="4468703" cy="6040437"/>
          </a:xfrm>
          <a:prstGeom prst="rect">
            <a:avLst/>
          </a:prstGeom>
        </p:spPr>
      </p:pic>
      <p:pic>
        <p:nvPicPr>
          <p:cNvPr id="5" name="Picture 4"/>
          <p:cNvPicPr>
            <a:picLocks noChangeAspect="1"/>
          </p:cNvPicPr>
          <p:nvPr/>
        </p:nvPicPr>
        <p:blipFill>
          <a:blip r:embed="rId5"/>
          <a:stretch>
            <a:fillRect/>
          </a:stretch>
        </p:blipFill>
        <p:spPr>
          <a:xfrm>
            <a:off x="1956787" y="1800148"/>
            <a:ext cx="8105695" cy="4223657"/>
          </a:xfrm>
          <a:prstGeom prst="rect">
            <a:avLst/>
          </a:prstGeom>
        </p:spPr>
      </p:pic>
    </p:spTree>
    <p:extLst>
      <p:ext uri="{BB962C8B-B14F-4D97-AF65-F5344CB8AC3E}">
        <p14:creationId xmlns:p14="http://schemas.microsoft.com/office/powerpoint/2010/main" val="376779600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914399" y="1224849"/>
            <a:ext cx="9697811" cy="5407499"/>
          </a:xfrm>
          <a:prstGeom prst="rect">
            <a:avLst/>
          </a:prstGeom>
        </p:spPr>
      </p:pic>
      <p:pic>
        <p:nvPicPr>
          <p:cNvPr id="10" name="Picture 9"/>
          <p:cNvPicPr>
            <a:picLocks noChangeAspect="1"/>
          </p:cNvPicPr>
          <p:nvPr/>
        </p:nvPicPr>
        <p:blipFill>
          <a:blip r:embed="rId5"/>
          <a:stretch>
            <a:fillRect/>
          </a:stretch>
        </p:blipFill>
        <p:spPr>
          <a:xfrm>
            <a:off x="1039807" y="2862035"/>
            <a:ext cx="9446994" cy="2653393"/>
          </a:xfrm>
          <a:prstGeom prst="rect">
            <a:avLst/>
          </a:prstGeom>
        </p:spPr>
      </p:pic>
    </p:spTree>
    <p:extLst>
      <p:ext uri="{BB962C8B-B14F-4D97-AF65-F5344CB8AC3E}">
        <p14:creationId xmlns:p14="http://schemas.microsoft.com/office/powerpoint/2010/main" val="229681717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929584" y="1275951"/>
            <a:ext cx="10576296" cy="1461939"/>
            <a:chOff x="638629" y="1248229"/>
            <a:chExt cx="10576296" cy="1461939"/>
          </a:xfrm>
        </p:grpSpPr>
        <p:sp>
          <p:nvSpPr>
            <p:cNvPr id="5" name="TextBox 4"/>
            <p:cNvSpPr txBox="1"/>
            <p:nvPr/>
          </p:nvSpPr>
          <p:spPr>
            <a:xfrm>
              <a:off x="638629" y="1248229"/>
              <a:ext cx="10421257" cy="146193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Award Types</a:t>
              </a:r>
            </a:p>
            <a:p>
              <a:pPr marL="342900" indent="-342900">
                <a:spcBef>
                  <a:spcPts val="600"/>
                </a:spcBef>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Grant					</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Contract</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Cooperative Agreement</a:t>
              </a:r>
            </a:p>
          </p:txBody>
        </p:sp>
        <p:sp>
          <p:nvSpPr>
            <p:cNvPr id="11" name="TextBox 10"/>
            <p:cNvSpPr txBox="1"/>
            <p:nvPr/>
          </p:nvSpPr>
          <p:spPr>
            <a:xfrm>
              <a:off x="5849257" y="1248229"/>
              <a:ext cx="5365668" cy="146193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a:t>
              </a:r>
              <a:endParaRPr lang="en-US" sz="2000" b="1" dirty="0" smtClean="0">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Subaward of Grant</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Subaward of Contract</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Subaward of Cooperative Agreement</a:t>
              </a:r>
              <a:endParaRPr lang="en-US" b="1" i="1" dirty="0" smtClean="0">
                <a:latin typeface="Arial" panose="020B0604020202020204" pitchFamily="34" charset="0"/>
                <a:cs typeface="Arial" panose="020B0604020202020204" pitchFamily="34" charset="0"/>
              </a:endParaRPr>
            </a:p>
          </p:txBody>
        </p:sp>
      </p:grpSp>
      <p:grpSp>
        <p:nvGrpSpPr>
          <p:cNvPr id="10" name="Group 9"/>
          <p:cNvGrpSpPr/>
          <p:nvPr/>
        </p:nvGrpSpPr>
        <p:grpSpPr>
          <a:xfrm>
            <a:off x="929584" y="3381831"/>
            <a:ext cx="10435107" cy="846391"/>
            <a:chOff x="791029" y="3561934"/>
            <a:chExt cx="10435107" cy="846391"/>
          </a:xfrm>
        </p:grpSpPr>
        <p:sp>
          <p:nvSpPr>
            <p:cNvPr id="12" name="TextBox 11"/>
            <p:cNvSpPr txBox="1"/>
            <p:nvPr/>
          </p:nvSpPr>
          <p:spPr>
            <a:xfrm>
              <a:off x="791029" y="3561939"/>
              <a:ext cx="10421257" cy="846386"/>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Category</a:t>
              </a:r>
            </a:p>
            <a:p>
              <a:pPr marL="342900" indent="-342900">
                <a:spcBef>
                  <a:spcPts val="600"/>
                </a:spcBef>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Federal</a:t>
              </a:r>
            </a:p>
          </p:txBody>
        </p:sp>
        <p:sp>
          <p:nvSpPr>
            <p:cNvPr id="13" name="TextBox 12"/>
            <p:cNvSpPr txBox="1"/>
            <p:nvPr/>
          </p:nvSpPr>
          <p:spPr>
            <a:xfrm>
              <a:off x="5849257" y="3561934"/>
              <a:ext cx="5376879" cy="846386"/>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Non-Federal</a:t>
              </a:r>
            </a:p>
          </p:txBody>
        </p:sp>
      </p:grpSp>
      <p:grpSp>
        <p:nvGrpSpPr>
          <p:cNvPr id="16" name="Group 15"/>
          <p:cNvGrpSpPr/>
          <p:nvPr/>
        </p:nvGrpSpPr>
        <p:grpSpPr>
          <a:xfrm>
            <a:off x="929584" y="4753802"/>
            <a:ext cx="10435107" cy="1769720"/>
            <a:chOff x="791029" y="3561934"/>
            <a:chExt cx="10435107" cy="1769720"/>
          </a:xfrm>
        </p:grpSpPr>
        <p:sp>
          <p:nvSpPr>
            <p:cNvPr id="17" name="TextBox 16"/>
            <p:cNvSpPr txBox="1"/>
            <p:nvPr/>
          </p:nvSpPr>
          <p:spPr>
            <a:xfrm>
              <a:off x="791029" y="3561939"/>
              <a:ext cx="10421257" cy="1769715"/>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Subcategories</a:t>
              </a:r>
            </a:p>
            <a:p>
              <a:pPr marL="342900" indent="-342900">
                <a:spcBef>
                  <a:spcPts val="600"/>
                </a:spcBef>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Federal Direct</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Local Direct</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Private Industry</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Foreign</a:t>
              </a:r>
            </a:p>
          </p:txBody>
        </p:sp>
        <p:sp>
          <p:nvSpPr>
            <p:cNvPr id="18" name="TextBox 17"/>
            <p:cNvSpPr txBox="1"/>
            <p:nvPr/>
          </p:nvSpPr>
          <p:spPr>
            <a:xfrm>
              <a:off x="5849257" y="3561934"/>
              <a:ext cx="5376879" cy="176971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State Award</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Non Profit</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Other Funds</a:t>
              </a:r>
            </a:p>
            <a:p>
              <a:pPr marL="342900" indent="-342900">
                <a:buFont typeface="Arial" panose="020B0604020202020204" pitchFamily="34" charset="0"/>
                <a:buChar char="•"/>
              </a:pPr>
              <a:r>
                <a:rPr lang="en-US" sz="2000" b="1" i="1" dirty="0" smtClean="0">
                  <a:latin typeface="Arial" panose="020B0604020202020204" pitchFamily="34" charset="0"/>
                  <a:cs typeface="Arial" panose="020B0604020202020204" pitchFamily="34" charset="0"/>
                </a:rPr>
                <a:t>Higher Education</a:t>
              </a:r>
            </a:p>
          </p:txBody>
        </p:sp>
      </p:grpSp>
    </p:spTree>
    <p:extLst>
      <p:ext uri="{BB962C8B-B14F-4D97-AF65-F5344CB8AC3E}">
        <p14:creationId xmlns:p14="http://schemas.microsoft.com/office/powerpoint/2010/main" val="730564532"/>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t="4242"/>
          <a:stretch/>
        </p:blipFill>
        <p:spPr>
          <a:xfrm>
            <a:off x="3661578" y="903250"/>
            <a:ext cx="5087134" cy="5954750"/>
          </a:xfrm>
          <a:prstGeom prst="rect">
            <a:avLst/>
          </a:prstGeom>
        </p:spPr>
      </p:pic>
    </p:spTree>
    <p:extLst>
      <p:ext uri="{BB962C8B-B14F-4D97-AF65-F5344CB8AC3E}">
        <p14:creationId xmlns:p14="http://schemas.microsoft.com/office/powerpoint/2010/main" val="395909388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a:srcRect b="7800"/>
          <a:stretch/>
        </p:blipFill>
        <p:spPr>
          <a:xfrm>
            <a:off x="1044286" y="1020436"/>
            <a:ext cx="10191750" cy="5809862"/>
          </a:xfrm>
          <a:prstGeom prst="rect">
            <a:avLst/>
          </a:prstGeom>
        </p:spPr>
      </p:pic>
    </p:spTree>
    <p:extLst>
      <p:ext uri="{BB962C8B-B14F-4D97-AF65-F5344CB8AC3E}">
        <p14:creationId xmlns:p14="http://schemas.microsoft.com/office/powerpoint/2010/main" val="404832416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M Contract and Grant Accoun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3" y="6350"/>
            <a:ext cx="9910290" cy="896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rotWithShape="1">
          <a:blip r:embed="rId4"/>
          <a:srcRect b="5306"/>
          <a:stretch/>
        </p:blipFill>
        <p:spPr>
          <a:xfrm>
            <a:off x="144159" y="1219201"/>
            <a:ext cx="12047841" cy="5486400"/>
          </a:xfrm>
          <a:prstGeom prst="rect">
            <a:avLst/>
          </a:prstGeom>
        </p:spPr>
      </p:pic>
    </p:spTree>
    <p:extLst>
      <p:ext uri="{BB962C8B-B14F-4D97-AF65-F5344CB8AC3E}">
        <p14:creationId xmlns:p14="http://schemas.microsoft.com/office/powerpoint/2010/main" val="1357770298"/>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410</Words>
  <Application>Microsoft Office PowerPoint</Application>
  <PresentationFormat>Widescreen</PresentationFormat>
  <Paragraphs>60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Aharoni</vt:lpstr>
      <vt:lpstr>Arial</vt:lpstr>
      <vt:lpstr>Calibri</vt:lpstr>
      <vt:lpstr>Calibri Light</vt:lpstr>
      <vt:lpstr>Office Theme</vt:lpstr>
      <vt:lpstr>RAN Meeting October 11, 2016  The Importance of Choosing the  Correct Program/CFDA#  By Teresa Hammitt and Deb Selke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New Mexico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 Meeting October 11, 2016  The Importance of Choosing the  Correct Program/CFDA#</dc:title>
  <dc:creator>Teresa Jean Hammitt</dc:creator>
  <cp:lastModifiedBy>Stephanie Sanchez</cp:lastModifiedBy>
  <cp:revision>28</cp:revision>
  <cp:lastPrinted>2016-10-10T15:48:54Z</cp:lastPrinted>
  <dcterms:created xsi:type="dcterms:W3CDTF">2016-10-07T16:37:28Z</dcterms:created>
  <dcterms:modified xsi:type="dcterms:W3CDTF">2016-10-11T16:56:41Z</dcterms:modified>
</cp:coreProperties>
</file>